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2" d="100"/>
          <a:sy n="102" d="100"/>
        </p:scale>
        <p:origin x="16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86D3-8389-0D29-8CD1-45DE1FB65F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7027CB-4536-AAAA-1B75-1222C3C5C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83D449-3730-51C7-AA6D-EA50E17433FE}"/>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48804672-8AD4-E320-524A-616F264BE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6650E-88FA-CF08-7407-F5E7F514F658}"/>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109827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88E4-0507-2E97-56BC-18BB88EE4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5C6A42-37D6-3ED0-B3E1-37AF13305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7FA67-4D4D-4A80-1B99-B9D52F9735F6}"/>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E6697315-0180-4246-339E-FA968A57B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07300-E24F-0E9A-90E2-AC14273B1E41}"/>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222042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F95A2-42C4-8752-08B5-06C03701C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D56424-E1C4-8940-A32D-79A2DB8771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6034E-482D-8275-08E1-59EFA69DC0F9}"/>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A9EE2774-BEFE-FC27-8E35-21D7CCD36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F25DA-92C4-AA1A-3E26-B3DE4937E9BE}"/>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173941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45656-E03C-3903-0911-5166595B2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BCDF8-D0B8-7E90-7FF9-6F3F6A9329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7771B-8DAC-20D4-E749-D0A5E1F3D731}"/>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A1AEC09D-3B21-7DA5-8055-37186C75D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61F24-B956-7220-5EEC-DEC300C10C66}"/>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95281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65CDA-5719-EAD4-E982-1FF96D1BC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FB271E-5448-201B-66B5-06F58D0949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5A985C-E5E2-25DA-8ED3-E9DFF3504DB8}"/>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428A8081-FB54-4E70-4521-79449B1A6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1E02D0-FCF3-7753-7C4B-C67811CF64A9}"/>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220120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0C19-B083-E204-0875-4824F437F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A78246-82C4-48BA-3190-D918CDD8A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AD25C-A172-3569-A4E6-8179914D30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CA10-383A-E241-0044-073C61F0183F}"/>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849E5A6F-CCDE-2530-C7E5-9AA81D9E5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F73B0-22D2-751F-956C-5CED6B289924}"/>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89773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7E29-4EE0-3281-2823-10E5CA9A6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3F472B-9090-5285-F100-1968635F4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59C3C3-6AC0-1F1D-4D37-4055236260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271D3D-04CD-125E-349E-A292F801A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DCCB62-967B-783F-AA4F-FFD0CA9FC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672C3-2465-C849-1D28-99184F38B832}"/>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8" name="Footer Placeholder 7">
            <a:extLst>
              <a:ext uri="{FF2B5EF4-FFF2-40B4-BE49-F238E27FC236}">
                <a16:creationId xmlns:a16="http://schemas.microsoft.com/office/drawing/2014/main" id="{8991320A-F6B8-7BE4-FF84-755D2C3E1B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AECCA-1A3F-8481-AF21-09BE5AB4225B}"/>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4915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AD94-DDDE-8792-2EF0-8ACF5EEF4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943C4D-1F0D-4B03-9628-5EDAAE870B41}"/>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4" name="Footer Placeholder 3">
            <a:extLst>
              <a:ext uri="{FF2B5EF4-FFF2-40B4-BE49-F238E27FC236}">
                <a16:creationId xmlns:a16="http://schemas.microsoft.com/office/drawing/2014/main" id="{96344D48-32FE-75D4-2849-CF4C4D5A5C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EAC2BC-0606-32EC-2ED8-5F86460D8EBF}"/>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4327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36635C-4AE3-9646-E25C-50F2936688F8}"/>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3" name="Footer Placeholder 2">
            <a:extLst>
              <a:ext uri="{FF2B5EF4-FFF2-40B4-BE49-F238E27FC236}">
                <a16:creationId xmlns:a16="http://schemas.microsoft.com/office/drawing/2014/main" id="{CD07713C-13FF-DCD4-175D-742B11589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9B8BAD-6CA7-100A-70BC-E315BA8AB682}"/>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29016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C7AA-AD05-F677-D232-A6D888E16A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74C67A-214C-29C8-B2F9-34E23D1845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4CB9E6-D871-F356-2ABF-C1CEABF19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4AF5E-A3CD-9DBD-430C-CB3651A895ED}"/>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0E46FAB9-1C6D-62E4-DAC8-FFE25C8F7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B806B-44B5-E35A-FE57-0813421A4037}"/>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524875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4426-764A-4D31-5F65-D4DF8C009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D3248-AECD-E9F8-40C0-F974369F2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1B7D90-FA13-8705-ACEF-23B02EC5F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7BE86C-15E6-4571-B876-0747179E61A2}"/>
              </a:ext>
            </a:extLst>
          </p:cNvPr>
          <p:cNvSpPr>
            <a:spLocks noGrp="1"/>
          </p:cNvSpPr>
          <p:nvPr>
            <p:ph type="dt" sz="half" idx="10"/>
          </p:nvPr>
        </p:nvSpPr>
        <p:spPr/>
        <p:txBody>
          <a:bodyPr/>
          <a:lstStyle/>
          <a:p>
            <a:fld id="{B767762F-0185-4628-9BBB-51B993820050}" type="datetimeFigureOut">
              <a:rPr lang="en-US" smtClean="0"/>
              <a:t>11/25/2025</a:t>
            </a:fld>
            <a:endParaRPr lang="en-US"/>
          </a:p>
        </p:txBody>
      </p:sp>
      <p:sp>
        <p:nvSpPr>
          <p:cNvPr id="6" name="Footer Placeholder 5">
            <a:extLst>
              <a:ext uri="{FF2B5EF4-FFF2-40B4-BE49-F238E27FC236}">
                <a16:creationId xmlns:a16="http://schemas.microsoft.com/office/drawing/2014/main" id="{72A7E766-00D4-A0DC-A821-B57C83FF23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430FB-EB24-8123-17F2-457B4868EDC2}"/>
              </a:ext>
            </a:extLst>
          </p:cNvPr>
          <p:cNvSpPr>
            <a:spLocks noGrp="1"/>
          </p:cNvSpPr>
          <p:nvPr>
            <p:ph type="sldNum" sz="quarter" idx="12"/>
          </p:nvPr>
        </p:nvSpPr>
        <p:spPr/>
        <p:txBody>
          <a:bodyPr/>
          <a:lstStyle/>
          <a:p>
            <a:fld id="{A9053358-F898-4546-8A25-79ECBD419D97}" type="slidenum">
              <a:rPr lang="en-US" smtClean="0"/>
              <a:t>‹#›</a:t>
            </a:fld>
            <a:endParaRPr lang="en-US"/>
          </a:p>
        </p:txBody>
      </p:sp>
    </p:spTree>
    <p:extLst>
      <p:ext uri="{BB962C8B-B14F-4D97-AF65-F5344CB8AC3E}">
        <p14:creationId xmlns:p14="http://schemas.microsoft.com/office/powerpoint/2010/main" val="392234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C19B-6C45-75E2-B6E7-D7B8150EC7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DA91E5-83A0-270B-6DDA-A5B8B0E70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89876-FE06-EF92-C164-0F4DDB932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7762F-0185-4628-9BBB-51B993820050}" type="datetimeFigureOut">
              <a:rPr lang="en-US" smtClean="0"/>
              <a:t>11/25/2025</a:t>
            </a:fld>
            <a:endParaRPr lang="en-US"/>
          </a:p>
        </p:txBody>
      </p:sp>
      <p:sp>
        <p:nvSpPr>
          <p:cNvPr id="5" name="Footer Placeholder 4">
            <a:extLst>
              <a:ext uri="{FF2B5EF4-FFF2-40B4-BE49-F238E27FC236}">
                <a16:creationId xmlns:a16="http://schemas.microsoft.com/office/drawing/2014/main" id="{1BD765BC-3ABC-C346-1AB2-33D6E80C3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9751271-B5BD-03D6-2DED-8B27E6BC4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053358-F898-4546-8A25-79ECBD419D97}" type="slidenum">
              <a:rPr lang="en-US" smtClean="0"/>
              <a:t>‹#›</a:t>
            </a:fld>
            <a:endParaRPr lang="en-US"/>
          </a:p>
        </p:txBody>
      </p:sp>
    </p:spTree>
    <p:extLst>
      <p:ext uri="{BB962C8B-B14F-4D97-AF65-F5344CB8AC3E}">
        <p14:creationId xmlns:p14="http://schemas.microsoft.com/office/powerpoint/2010/main" val="2345605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2.xml"/><Relationship Id="rId7" Type="http://schemas.openxmlformats.org/officeDocument/2006/relationships/slide" Target="slide6.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image" Target="../media/image4.jpg"/><Relationship Id="rId5" Type="http://schemas.openxmlformats.org/officeDocument/2006/relationships/slide" Target="slide3.xml"/><Relationship Id="rId10" Type="http://schemas.openxmlformats.org/officeDocument/2006/relationships/image" Target="../media/image3.jpg"/><Relationship Id="rId4" Type="http://schemas.openxmlformats.org/officeDocument/2006/relationships/slide" Target="slide7.xml"/><Relationship Id="rId9"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F9036B-334D-7377-A6BF-8DFF24C12B7B}"/>
              </a:ext>
            </a:extLst>
          </p:cNvPr>
          <p:cNvSpPr/>
          <p:nvPr/>
        </p:nvSpPr>
        <p:spPr>
          <a:xfrm>
            <a:off x="4260487" y="298268"/>
            <a:ext cx="4413250" cy="2706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24DEFC-FDDC-7FFF-20F5-ACC63754A7D6}"/>
              </a:ext>
            </a:extLst>
          </p:cNvPr>
          <p:cNvSpPr txBox="1"/>
          <p:nvPr/>
        </p:nvSpPr>
        <p:spPr>
          <a:xfrm>
            <a:off x="3178901" y="730829"/>
            <a:ext cx="3605076" cy="523220"/>
          </a:xfrm>
          <a:prstGeom prst="rect">
            <a:avLst/>
          </a:prstGeom>
          <a:noFill/>
        </p:spPr>
        <p:txBody>
          <a:bodyPr wrap="square" rtlCol="0">
            <a:spAutoFit/>
          </a:bodyPr>
          <a:lstStyle/>
          <a:p>
            <a:pPr algn="ctr"/>
            <a:r>
              <a:rPr lang="en-US" sz="2800" dirty="0"/>
              <a:t>TANITI</a:t>
            </a:r>
          </a:p>
        </p:txBody>
      </p:sp>
      <p:sp>
        <p:nvSpPr>
          <p:cNvPr id="6" name="TextBox 5">
            <a:extLst>
              <a:ext uri="{FF2B5EF4-FFF2-40B4-BE49-F238E27FC236}">
                <a16:creationId xmlns:a16="http://schemas.microsoft.com/office/drawing/2014/main" id="{AF4A3CF5-BDD6-EA86-E6EF-9E0E0110022C}"/>
              </a:ext>
            </a:extLst>
          </p:cNvPr>
          <p:cNvSpPr txBox="1"/>
          <p:nvPr/>
        </p:nvSpPr>
        <p:spPr>
          <a:xfrm>
            <a:off x="4343400" y="431619"/>
            <a:ext cx="4413250" cy="276999"/>
          </a:xfrm>
          <a:prstGeom prst="rect">
            <a:avLst/>
          </a:prstGeom>
          <a:noFill/>
        </p:spPr>
        <p:txBody>
          <a:bodyPr wrap="square" rtlCol="0">
            <a:spAutoFit/>
          </a:bodyPr>
          <a:lstStyle/>
          <a:p>
            <a:r>
              <a:rPr lang="en-US" sz="1200" dirty="0"/>
              <a:t>Lodging       Attractions     Transportation      Services      FAQ</a:t>
            </a:r>
          </a:p>
        </p:txBody>
      </p:sp>
      <p:sp>
        <p:nvSpPr>
          <p:cNvPr id="7" name="Rectangle 6">
            <a:extLst>
              <a:ext uri="{FF2B5EF4-FFF2-40B4-BE49-F238E27FC236}">
                <a16:creationId xmlns:a16="http://schemas.microsoft.com/office/drawing/2014/main" id="{7AFFEF2F-5568-1451-D834-E0034BD4FADD}"/>
              </a:ext>
            </a:extLst>
          </p:cNvPr>
          <p:cNvSpPr/>
          <p:nvPr/>
        </p:nvSpPr>
        <p:spPr>
          <a:xfrm>
            <a:off x="6000205" y="691173"/>
            <a:ext cx="2577737" cy="224627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Images of the island</a:t>
            </a:r>
          </a:p>
        </p:txBody>
      </p:sp>
      <p:sp>
        <p:nvSpPr>
          <p:cNvPr id="8" name="TextBox 7">
            <a:extLst>
              <a:ext uri="{FF2B5EF4-FFF2-40B4-BE49-F238E27FC236}">
                <a16:creationId xmlns:a16="http://schemas.microsoft.com/office/drawing/2014/main" id="{0DB4B680-2E95-C9FF-DEDF-743B43F2B563}"/>
              </a:ext>
            </a:extLst>
          </p:cNvPr>
          <p:cNvSpPr txBox="1"/>
          <p:nvPr/>
        </p:nvSpPr>
        <p:spPr>
          <a:xfrm>
            <a:off x="4458789" y="1221923"/>
            <a:ext cx="1140822" cy="1477328"/>
          </a:xfrm>
          <a:prstGeom prst="rect">
            <a:avLst/>
          </a:prstGeom>
          <a:noFill/>
        </p:spPr>
        <p:txBody>
          <a:bodyPr wrap="square" rtlCol="0">
            <a:spAutoFit/>
          </a:bodyPr>
          <a:lstStyle/>
          <a:p>
            <a:r>
              <a:rPr lang="en-US" dirty="0"/>
              <a:t>General</a:t>
            </a:r>
          </a:p>
          <a:p>
            <a:r>
              <a:rPr lang="en-US" dirty="0"/>
              <a:t>Info</a:t>
            </a:r>
          </a:p>
          <a:p>
            <a:r>
              <a:rPr lang="en-US" dirty="0"/>
              <a:t>About </a:t>
            </a:r>
          </a:p>
          <a:p>
            <a:r>
              <a:rPr lang="en-US" dirty="0"/>
              <a:t>The</a:t>
            </a:r>
          </a:p>
          <a:p>
            <a:r>
              <a:rPr lang="en-US" dirty="0"/>
              <a:t>island</a:t>
            </a:r>
          </a:p>
        </p:txBody>
      </p:sp>
      <p:sp>
        <p:nvSpPr>
          <p:cNvPr id="9" name="Rectangle 8">
            <a:extLst>
              <a:ext uri="{FF2B5EF4-FFF2-40B4-BE49-F238E27FC236}">
                <a16:creationId xmlns:a16="http://schemas.microsoft.com/office/drawing/2014/main" id="{23609E85-D4A7-E1A4-FA04-143AE8F14DF4}"/>
              </a:ext>
            </a:extLst>
          </p:cNvPr>
          <p:cNvSpPr/>
          <p:nvPr/>
        </p:nvSpPr>
        <p:spPr>
          <a:xfrm>
            <a:off x="139337" y="274865"/>
            <a:ext cx="3117669" cy="2168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761CC7-9B00-F572-77F0-7C388A93BE3E}"/>
              </a:ext>
            </a:extLst>
          </p:cNvPr>
          <p:cNvSpPr txBox="1"/>
          <p:nvPr/>
        </p:nvSpPr>
        <p:spPr>
          <a:xfrm>
            <a:off x="516074" y="298268"/>
            <a:ext cx="2104390" cy="369332"/>
          </a:xfrm>
          <a:prstGeom prst="rect">
            <a:avLst/>
          </a:prstGeom>
          <a:noFill/>
        </p:spPr>
        <p:txBody>
          <a:bodyPr wrap="square" rtlCol="0">
            <a:spAutoFit/>
          </a:bodyPr>
          <a:lstStyle/>
          <a:p>
            <a:pPr algn="ctr"/>
            <a:r>
              <a:rPr lang="en-US" dirty="0"/>
              <a:t>LODGING</a:t>
            </a:r>
          </a:p>
        </p:txBody>
      </p:sp>
      <p:sp>
        <p:nvSpPr>
          <p:cNvPr id="11" name="TextBox 10">
            <a:extLst>
              <a:ext uri="{FF2B5EF4-FFF2-40B4-BE49-F238E27FC236}">
                <a16:creationId xmlns:a16="http://schemas.microsoft.com/office/drawing/2014/main" id="{4CA6BA6A-BFF2-E89E-F156-6F08CEE33156}"/>
              </a:ext>
            </a:extLst>
          </p:cNvPr>
          <p:cNvSpPr txBox="1"/>
          <p:nvPr/>
        </p:nvSpPr>
        <p:spPr>
          <a:xfrm>
            <a:off x="339634" y="841969"/>
            <a:ext cx="1254035" cy="1200329"/>
          </a:xfrm>
          <a:prstGeom prst="rect">
            <a:avLst/>
          </a:prstGeom>
          <a:noFill/>
        </p:spPr>
        <p:txBody>
          <a:bodyPr wrap="square" rtlCol="0">
            <a:spAutoFit/>
          </a:bodyPr>
          <a:lstStyle/>
          <a:p>
            <a:r>
              <a:rPr lang="en-US" dirty="0"/>
              <a:t>INFO ABOUT</a:t>
            </a:r>
          </a:p>
          <a:p>
            <a:r>
              <a:rPr lang="en-US" dirty="0"/>
              <a:t>HOTELS &amp;</a:t>
            </a:r>
          </a:p>
          <a:p>
            <a:r>
              <a:rPr lang="en-US" dirty="0"/>
              <a:t>RESORTS</a:t>
            </a:r>
          </a:p>
        </p:txBody>
      </p:sp>
      <p:sp>
        <p:nvSpPr>
          <p:cNvPr id="12" name="Rectangle 11">
            <a:extLst>
              <a:ext uri="{FF2B5EF4-FFF2-40B4-BE49-F238E27FC236}">
                <a16:creationId xmlns:a16="http://schemas.microsoft.com/office/drawing/2014/main" id="{2C6F867F-3D0F-D70C-7698-E4D9EDEACFEA}"/>
              </a:ext>
            </a:extLst>
          </p:cNvPr>
          <p:cNvSpPr/>
          <p:nvPr/>
        </p:nvSpPr>
        <p:spPr>
          <a:xfrm>
            <a:off x="139338" y="2891653"/>
            <a:ext cx="3117668" cy="2168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CA033D3-3782-E7D3-FF53-BBCC4000C672}"/>
              </a:ext>
            </a:extLst>
          </p:cNvPr>
          <p:cNvSpPr txBox="1"/>
          <p:nvPr/>
        </p:nvSpPr>
        <p:spPr>
          <a:xfrm>
            <a:off x="495572" y="2933003"/>
            <a:ext cx="2124892" cy="369332"/>
          </a:xfrm>
          <a:prstGeom prst="rect">
            <a:avLst/>
          </a:prstGeom>
          <a:noFill/>
        </p:spPr>
        <p:txBody>
          <a:bodyPr wrap="square" rtlCol="0">
            <a:spAutoFit/>
          </a:bodyPr>
          <a:lstStyle/>
          <a:p>
            <a:pPr algn="ctr"/>
            <a:r>
              <a:rPr lang="en-US" dirty="0"/>
              <a:t>ATTRACTIONS</a:t>
            </a:r>
          </a:p>
        </p:txBody>
      </p:sp>
      <p:sp>
        <p:nvSpPr>
          <p:cNvPr id="14" name="TextBox 13">
            <a:extLst>
              <a:ext uri="{FF2B5EF4-FFF2-40B4-BE49-F238E27FC236}">
                <a16:creationId xmlns:a16="http://schemas.microsoft.com/office/drawing/2014/main" id="{DC1816CA-1D65-BF75-59E1-94781E3E275E}"/>
              </a:ext>
            </a:extLst>
          </p:cNvPr>
          <p:cNvSpPr txBox="1"/>
          <p:nvPr/>
        </p:nvSpPr>
        <p:spPr>
          <a:xfrm>
            <a:off x="339634" y="3429000"/>
            <a:ext cx="1323703" cy="954107"/>
          </a:xfrm>
          <a:prstGeom prst="rect">
            <a:avLst/>
          </a:prstGeom>
          <a:noFill/>
        </p:spPr>
        <p:txBody>
          <a:bodyPr wrap="square" rtlCol="0">
            <a:spAutoFit/>
          </a:bodyPr>
          <a:lstStyle/>
          <a:p>
            <a:r>
              <a:rPr lang="en-US" sz="1400" dirty="0"/>
              <a:t>LIST</a:t>
            </a:r>
          </a:p>
          <a:p>
            <a:r>
              <a:rPr lang="en-US" sz="1400" dirty="0"/>
              <a:t>OF </a:t>
            </a:r>
          </a:p>
          <a:p>
            <a:r>
              <a:rPr lang="en-US" sz="1400" dirty="0"/>
              <a:t>ATTRACTIONS</a:t>
            </a:r>
          </a:p>
          <a:p>
            <a:r>
              <a:rPr lang="en-US" sz="1400" dirty="0"/>
              <a:t>WITH PHOTOS</a:t>
            </a:r>
          </a:p>
        </p:txBody>
      </p:sp>
      <p:cxnSp>
        <p:nvCxnSpPr>
          <p:cNvPr id="17" name="Straight Arrow Connector 16">
            <a:extLst>
              <a:ext uri="{FF2B5EF4-FFF2-40B4-BE49-F238E27FC236}">
                <a16:creationId xmlns:a16="http://schemas.microsoft.com/office/drawing/2014/main" id="{0525FDE7-90CA-1E22-B973-AF9E311A6C4A}"/>
              </a:ext>
            </a:extLst>
          </p:cNvPr>
          <p:cNvCxnSpPr>
            <a:cxnSpLocks/>
          </p:cNvCxnSpPr>
          <p:nvPr/>
        </p:nvCxnSpPr>
        <p:spPr>
          <a:xfrm flipH="1">
            <a:off x="2220686" y="548640"/>
            <a:ext cx="21227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55BD66C-D18E-FAAE-BD90-E0635618B894}"/>
              </a:ext>
            </a:extLst>
          </p:cNvPr>
          <p:cNvCxnSpPr/>
          <p:nvPr/>
        </p:nvCxnSpPr>
        <p:spPr>
          <a:xfrm flipH="1">
            <a:off x="2316480" y="548640"/>
            <a:ext cx="2926080" cy="24558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8312B90A-690C-BF98-CDF1-45BF456078A2}"/>
              </a:ext>
            </a:extLst>
          </p:cNvPr>
          <p:cNvSpPr/>
          <p:nvPr/>
        </p:nvSpPr>
        <p:spPr>
          <a:xfrm>
            <a:off x="3901439" y="3429000"/>
            <a:ext cx="3300549" cy="2455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8CA579E-9656-AA32-89B6-AB7E7A43EE87}"/>
              </a:ext>
            </a:extLst>
          </p:cNvPr>
          <p:cNvSpPr txBox="1"/>
          <p:nvPr/>
        </p:nvSpPr>
        <p:spPr>
          <a:xfrm>
            <a:off x="3901440" y="3469990"/>
            <a:ext cx="3117668" cy="369332"/>
          </a:xfrm>
          <a:prstGeom prst="rect">
            <a:avLst/>
          </a:prstGeom>
          <a:noFill/>
        </p:spPr>
        <p:txBody>
          <a:bodyPr wrap="square" rtlCol="0">
            <a:spAutoFit/>
          </a:bodyPr>
          <a:lstStyle/>
          <a:p>
            <a:pPr algn="ctr"/>
            <a:r>
              <a:rPr lang="en-US" dirty="0"/>
              <a:t>TRANSPORTATION</a:t>
            </a:r>
          </a:p>
        </p:txBody>
      </p:sp>
      <p:sp>
        <p:nvSpPr>
          <p:cNvPr id="23" name="TextBox 22">
            <a:extLst>
              <a:ext uri="{FF2B5EF4-FFF2-40B4-BE49-F238E27FC236}">
                <a16:creationId xmlns:a16="http://schemas.microsoft.com/office/drawing/2014/main" id="{36D5FFB5-115F-5DB0-117E-E6D7056F8142}"/>
              </a:ext>
            </a:extLst>
          </p:cNvPr>
          <p:cNvSpPr txBox="1"/>
          <p:nvPr/>
        </p:nvSpPr>
        <p:spPr>
          <a:xfrm>
            <a:off x="4188823" y="4005943"/>
            <a:ext cx="1410788" cy="461665"/>
          </a:xfrm>
          <a:prstGeom prst="rect">
            <a:avLst/>
          </a:prstGeom>
          <a:noFill/>
        </p:spPr>
        <p:txBody>
          <a:bodyPr wrap="square" rtlCol="0">
            <a:spAutoFit/>
          </a:bodyPr>
          <a:lstStyle/>
          <a:p>
            <a:r>
              <a:rPr lang="en-US" sz="1200" dirty="0"/>
              <a:t>TRANSPORTATION OPTIONS</a:t>
            </a:r>
          </a:p>
        </p:txBody>
      </p:sp>
      <p:sp>
        <p:nvSpPr>
          <p:cNvPr id="24" name="Rectangle 23">
            <a:extLst>
              <a:ext uri="{FF2B5EF4-FFF2-40B4-BE49-F238E27FC236}">
                <a16:creationId xmlns:a16="http://schemas.microsoft.com/office/drawing/2014/main" id="{0BD6390F-95CD-3B05-F002-DF9E0A60B5A0}"/>
              </a:ext>
            </a:extLst>
          </p:cNvPr>
          <p:cNvSpPr/>
          <p:nvPr/>
        </p:nvSpPr>
        <p:spPr>
          <a:xfrm>
            <a:off x="9052742" y="431619"/>
            <a:ext cx="2999920" cy="24600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91EAA00-D858-DE13-9685-B5738A94CF0F}"/>
              </a:ext>
            </a:extLst>
          </p:cNvPr>
          <p:cNvSpPr txBox="1"/>
          <p:nvPr/>
        </p:nvSpPr>
        <p:spPr>
          <a:xfrm>
            <a:off x="8969829" y="469677"/>
            <a:ext cx="2908663" cy="369332"/>
          </a:xfrm>
          <a:prstGeom prst="rect">
            <a:avLst/>
          </a:prstGeom>
          <a:noFill/>
        </p:spPr>
        <p:txBody>
          <a:bodyPr wrap="square" rtlCol="0">
            <a:spAutoFit/>
          </a:bodyPr>
          <a:lstStyle/>
          <a:p>
            <a:pPr algn="ctr"/>
            <a:r>
              <a:rPr lang="en-US" dirty="0"/>
              <a:t>FAQS</a:t>
            </a:r>
          </a:p>
        </p:txBody>
      </p:sp>
      <p:sp>
        <p:nvSpPr>
          <p:cNvPr id="26" name="TextBox 25">
            <a:extLst>
              <a:ext uri="{FF2B5EF4-FFF2-40B4-BE49-F238E27FC236}">
                <a16:creationId xmlns:a16="http://schemas.microsoft.com/office/drawing/2014/main" id="{56CCFA11-3F0D-AB89-4653-F12B21C68128}"/>
              </a:ext>
            </a:extLst>
          </p:cNvPr>
          <p:cNvSpPr txBox="1"/>
          <p:nvPr/>
        </p:nvSpPr>
        <p:spPr>
          <a:xfrm>
            <a:off x="9318171" y="957943"/>
            <a:ext cx="1175658" cy="1600438"/>
          </a:xfrm>
          <a:prstGeom prst="rect">
            <a:avLst/>
          </a:prstGeom>
          <a:noFill/>
        </p:spPr>
        <p:txBody>
          <a:bodyPr wrap="square" rtlCol="0">
            <a:spAutoFit/>
          </a:bodyPr>
          <a:lstStyle/>
          <a:p>
            <a:r>
              <a:rPr lang="en-US" sz="1400" dirty="0"/>
              <a:t>QUESTIONS</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p:txBody>
      </p:sp>
      <p:sp>
        <p:nvSpPr>
          <p:cNvPr id="27" name="TextBox 26">
            <a:extLst>
              <a:ext uri="{FF2B5EF4-FFF2-40B4-BE49-F238E27FC236}">
                <a16:creationId xmlns:a16="http://schemas.microsoft.com/office/drawing/2014/main" id="{4B2E4A1B-E415-4B21-4BF5-0AE795A97E91}"/>
              </a:ext>
            </a:extLst>
          </p:cNvPr>
          <p:cNvSpPr txBox="1"/>
          <p:nvPr/>
        </p:nvSpPr>
        <p:spPr>
          <a:xfrm>
            <a:off x="10493829" y="957943"/>
            <a:ext cx="1254035" cy="1600438"/>
          </a:xfrm>
          <a:prstGeom prst="rect">
            <a:avLst/>
          </a:prstGeom>
          <a:noFill/>
        </p:spPr>
        <p:txBody>
          <a:bodyPr wrap="square" rtlCol="0">
            <a:spAutoFit/>
          </a:bodyPr>
          <a:lstStyle/>
          <a:p>
            <a:r>
              <a:rPr lang="en-US" sz="1400" dirty="0"/>
              <a:t>ANSWERS</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a:p>
            <a:pPr marL="285750" indent="-285750">
              <a:buFont typeface="Arial" panose="020B0604020202020204" pitchFamily="34" charset="0"/>
              <a:buChar char="•"/>
            </a:pPr>
            <a:r>
              <a:rPr lang="en-US" sz="1400" dirty="0"/>
              <a:t> </a:t>
            </a:r>
          </a:p>
        </p:txBody>
      </p:sp>
      <p:sp>
        <p:nvSpPr>
          <p:cNvPr id="28" name="Rectangle 27">
            <a:extLst>
              <a:ext uri="{FF2B5EF4-FFF2-40B4-BE49-F238E27FC236}">
                <a16:creationId xmlns:a16="http://schemas.microsoft.com/office/drawing/2014/main" id="{596C1C56-0783-E012-8268-EEC2F1A5C43A}"/>
              </a:ext>
            </a:extLst>
          </p:cNvPr>
          <p:cNvSpPr/>
          <p:nvPr/>
        </p:nvSpPr>
        <p:spPr>
          <a:xfrm>
            <a:off x="8098971" y="3429000"/>
            <a:ext cx="3535680" cy="25537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D7419A3-7DC2-E49F-3532-0F0A502AF326}"/>
              </a:ext>
            </a:extLst>
          </p:cNvPr>
          <p:cNvSpPr txBox="1"/>
          <p:nvPr/>
        </p:nvSpPr>
        <p:spPr>
          <a:xfrm>
            <a:off x="8290559" y="3452573"/>
            <a:ext cx="3126377" cy="369332"/>
          </a:xfrm>
          <a:prstGeom prst="rect">
            <a:avLst/>
          </a:prstGeom>
          <a:noFill/>
        </p:spPr>
        <p:txBody>
          <a:bodyPr wrap="square" rtlCol="0">
            <a:spAutoFit/>
          </a:bodyPr>
          <a:lstStyle/>
          <a:p>
            <a:pPr algn="ctr"/>
            <a:r>
              <a:rPr lang="en-US" dirty="0"/>
              <a:t>SERVICES</a:t>
            </a:r>
          </a:p>
        </p:txBody>
      </p:sp>
      <p:sp>
        <p:nvSpPr>
          <p:cNvPr id="30" name="TextBox 29">
            <a:extLst>
              <a:ext uri="{FF2B5EF4-FFF2-40B4-BE49-F238E27FC236}">
                <a16:creationId xmlns:a16="http://schemas.microsoft.com/office/drawing/2014/main" id="{9D63441F-48B8-BB72-0A55-393DFBEF4EC4}"/>
              </a:ext>
            </a:extLst>
          </p:cNvPr>
          <p:cNvSpPr txBox="1"/>
          <p:nvPr/>
        </p:nvSpPr>
        <p:spPr>
          <a:xfrm>
            <a:off x="8290559" y="3906053"/>
            <a:ext cx="2090058" cy="1107996"/>
          </a:xfrm>
          <a:prstGeom prst="rect">
            <a:avLst/>
          </a:prstGeom>
          <a:noFill/>
        </p:spPr>
        <p:txBody>
          <a:bodyPr wrap="square" rtlCol="0">
            <a:spAutoFit/>
          </a:bodyPr>
          <a:lstStyle/>
          <a:p>
            <a:pPr marL="171450" indent="-171450">
              <a:buFont typeface="Arial" panose="020B0604020202020204" pitchFamily="34" charset="0"/>
              <a:buChar char="•"/>
            </a:pPr>
            <a:r>
              <a:rPr lang="en-US" sz="1200" dirty="0"/>
              <a:t>RESTAURANTS</a:t>
            </a:r>
          </a:p>
          <a:p>
            <a:pPr marL="171450" indent="-171450">
              <a:buFont typeface="Arial" panose="020B0604020202020204" pitchFamily="34" charset="0"/>
              <a:buChar char="•"/>
            </a:pPr>
            <a:r>
              <a:rPr lang="en-US" sz="1200" dirty="0"/>
              <a:t>GROCERY STORES</a:t>
            </a:r>
          </a:p>
          <a:p>
            <a:pPr marL="171450" indent="-171450">
              <a:buFont typeface="Arial" panose="020B0604020202020204" pitchFamily="34" charset="0"/>
              <a:buChar char="•"/>
            </a:pPr>
            <a:r>
              <a:rPr lang="en-US" sz="1200" dirty="0"/>
              <a:t>TOUR GUIDES</a:t>
            </a:r>
          </a:p>
          <a:p>
            <a:pPr marL="171450" indent="-171450">
              <a:buFont typeface="Arial" panose="020B0604020202020204" pitchFamily="34" charset="0"/>
              <a:buChar char="•"/>
            </a:pPr>
            <a:endParaRPr lang="en-US" sz="1200" dirty="0"/>
          </a:p>
          <a:p>
            <a:endParaRPr lang="en-US" dirty="0"/>
          </a:p>
        </p:txBody>
      </p:sp>
      <p:cxnSp>
        <p:nvCxnSpPr>
          <p:cNvPr id="32" name="Straight Arrow Connector 31">
            <a:extLst>
              <a:ext uri="{FF2B5EF4-FFF2-40B4-BE49-F238E27FC236}">
                <a16:creationId xmlns:a16="http://schemas.microsoft.com/office/drawing/2014/main" id="{6EB56AC1-62C6-B20B-AA97-48FB958C78A9}"/>
              </a:ext>
            </a:extLst>
          </p:cNvPr>
          <p:cNvCxnSpPr/>
          <p:nvPr/>
        </p:nvCxnSpPr>
        <p:spPr>
          <a:xfrm flipH="1">
            <a:off x="5347063" y="667600"/>
            <a:ext cx="940526" cy="28942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28FEE7FE-0A11-00EF-3F24-1E36D9D5FBF0}"/>
              </a:ext>
            </a:extLst>
          </p:cNvPr>
          <p:cNvCxnSpPr/>
          <p:nvPr/>
        </p:nvCxnSpPr>
        <p:spPr>
          <a:xfrm>
            <a:off x="7428411" y="548640"/>
            <a:ext cx="1889760" cy="30131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D96FB74B-A52D-6127-4033-2959E39D627E}"/>
              </a:ext>
            </a:extLst>
          </p:cNvPr>
          <p:cNvCxnSpPr/>
          <p:nvPr/>
        </p:nvCxnSpPr>
        <p:spPr>
          <a:xfrm>
            <a:off x="8098971" y="548640"/>
            <a:ext cx="1976846" cy="1189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4364EF17-306A-CEDF-4D67-DB3317C51A78}"/>
              </a:ext>
            </a:extLst>
          </p:cNvPr>
          <p:cNvSpPr txBox="1"/>
          <p:nvPr/>
        </p:nvSpPr>
        <p:spPr>
          <a:xfrm>
            <a:off x="5201013" y="-13146"/>
            <a:ext cx="3387634" cy="369332"/>
          </a:xfrm>
          <a:prstGeom prst="rect">
            <a:avLst/>
          </a:prstGeom>
          <a:noFill/>
        </p:spPr>
        <p:txBody>
          <a:bodyPr wrap="square" rtlCol="0">
            <a:spAutoFit/>
          </a:bodyPr>
          <a:lstStyle/>
          <a:p>
            <a:r>
              <a:rPr lang="en-US" dirty="0"/>
              <a:t>THE LANDING PAGE</a:t>
            </a:r>
          </a:p>
        </p:txBody>
      </p:sp>
    </p:spTree>
    <p:extLst>
      <p:ext uri="{BB962C8B-B14F-4D97-AF65-F5344CB8AC3E}">
        <p14:creationId xmlns:p14="http://schemas.microsoft.com/office/powerpoint/2010/main" val="55305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0F375774-9137-260A-D52D-90D60D229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2192000" cy="7206626"/>
          </a:xfrm>
          <a:prstGeom prst="rect">
            <a:avLst/>
          </a:prstGeom>
        </p:spPr>
      </p:pic>
      <p:sp>
        <p:nvSpPr>
          <p:cNvPr id="6" name="TextBox 5">
            <a:extLst>
              <a:ext uri="{FF2B5EF4-FFF2-40B4-BE49-F238E27FC236}">
                <a16:creationId xmlns:a16="http://schemas.microsoft.com/office/drawing/2014/main" id="{BE13BD4F-A960-7C59-A8A4-D7E69723EE87}"/>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grpSp>
        <p:nvGrpSpPr>
          <p:cNvPr id="18" name="Group 17">
            <a:extLst>
              <a:ext uri="{FF2B5EF4-FFF2-40B4-BE49-F238E27FC236}">
                <a16:creationId xmlns:a16="http://schemas.microsoft.com/office/drawing/2014/main" id="{C5890056-F119-93E7-5379-DB7B833DEC59}"/>
              </a:ext>
            </a:extLst>
          </p:cNvPr>
          <p:cNvGrpSpPr/>
          <p:nvPr/>
        </p:nvGrpSpPr>
        <p:grpSpPr>
          <a:xfrm>
            <a:off x="84842" y="1218325"/>
            <a:ext cx="12019174" cy="419501"/>
            <a:chOff x="1940743" y="1362163"/>
            <a:chExt cx="9905609" cy="419501"/>
          </a:xfrm>
        </p:grpSpPr>
        <p:sp>
          <p:nvSpPr>
            <p:cNvPr id="12" name="Rectangle 11">
              <a:hlinkClick r:id="rId4" action="ppaction://hlinksldjump"/>
              <a:extLst>
                <a:ext uri="{FF2B5EF4-FFF2-40B4-BE49-F238E27FC236}">
                  <a16:creationId xmlns:a16="http://schemas.microsoft.com/office/drawing/2014/main" id="{635E7703-1F73-21D4-888F-C27D95876B43}"/>
                </a:ext>
              </a:extLst>
            </p:cNvPr>
            <p:cNvSpPr/>
            <p:nvPr/>
          </p:nvSpPr>
          <p:spPr>
            <a:xfrm>
              <a:off x="10111820" y="1376311"/>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FAQs</a:t>
              </a:r>
            </a:p>
          </p:txBody>
        </p:sp>
        <p:sp>
          <p:nvSpPr>
            <p:cNvPr id="14" name="Rectangle 13">
              <a:hlinkClick r:id="rId5" action="ppaction://hlinksldjump"/>
              <a:extLst>
                <a:ext uri="{FF2B5EF4-FFF2-40B4-BE49-F238E27FC236}">
                  <a16:creationId xmlns:a16="http://schemas.microsoft.com/office/drawing/2014/main" id="{5960BC83-59E8-C483-F982-12F61832BC98}"/>
                </a:ext>
              </a:extLst>
            </p:cNvPr>
            <p:cNvSpPr/>
            <p:nvPr/>
          </p:nvSpPr>
          <p:spPr>
            <a:xfrm>
              <a:off x="1940743" y="1362163"/>
              <a:ext cx="1734532" cy="405353"/>
            </a:xfrm>
            <a:prstGeom prst="rect">
              <a:avLst/>
            </a:prstGeom>
            <a:solidFill>
              <a:schemeClr val="accent4"/>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LODGING</a:t>
              </a:r>
              <a:endParaRPr lang="en-US" dirty="0"/>
            </a:p>
          </p:txBody>
        </p:sp>
        <p:sp>
          <p:nvSpPr>
            <p:cNvPr id="15" name="Rectangle 14">
              <a:hlinkClick r:id="rId6" action="ppaction://hlinksldjump"/>
              <a:extLst>
                <a:ext uri="{FF2B5EF4-FFF2-40B4-BE49-F238E27FC236}">
                  <a16:creationId xmlns:a16="http://schemas.microsoft.com/office/drawing/2014/main" id="{AAACB386-6352-3F05-6837-38CD6FD6587B}"/>
                </a:ext>
              </a:extLst>
            </p:cNvPr>
            <p:cNvSpPr/>
            <p:nvPr/>
          </p:nvSpPr>
          <p:spPr>
            <a:xfrm>
              <a:off x="4020923" y="1376308"/>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ATTRACTIONS</a:t>
              </a:r>
            </a:p>
          </p:txBody>
        </p:sp>
        <p:sp>
          <p:nvSpPr>
            <p:cNvPr id="16" name="Rectangle 15">
              <a:hlinkClick r:id="rId7" action="ppaction://hlinksldjump"/>
              <a:extLst>
                <a:ext uri="{FF2B5EF4-FFF2-40B4-BE49-F238E27FC236}">
                  <a16:creationId xmlns:a16="http://schemas.microsoft.com/office/drawing/2014/main" id="{64B08C6E-910A-0F49-D551-6D02BD05E923}"/>
                </a:ext>
              </a:extLst>
            </p:cNvPr>
            <p:cNvSpPr/>
            <p:nvPr/>
          </p:nvSpPr>
          <p:spPr>
            <a:xfrm>
              <a:off x="8081521" y="1376310"/>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SERVICES</a:t>
              </a:r>
            </a:p>
          </p:txBody>
        </p:sp>
        <p:sp>
          <p:nvSpPr>
            <p:cNvPr id="17" name="Rectangle 16">
              <a:hlinkClick r:id="rId8" action="ppaction://hlinksldjump"/>
              <a:extLst>
                <a:ext uri="{FF2B5EF4-FFF2-40B4-BE49-F238E27FC236}">
                  <a16:creationId xmlns:a16="http://schemas.microsoft.com/office/drawing/2014/main" id="{67DDBDD5-CB8F-5940-C82A-96F3F5AF3776}"/>
                </a:ext>
              </a:extLst>
            </p:cNvPr>
            <p:cNvSpPr/>
            <p:nvPr/>
          </p:nvSpPr>
          <p:spPr>
            <a:xfrm>
              <a:off x="5952633" y="1376309"/>
              <a:ext cx="1734532" cy="40535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TRANSPORTATION</a:t>
              </a:r>
            </a:p>
          </p:txBody>
        </p:sp>
      </p:grpSp>
      <p:sp>
        <p:nvSpPr>
          <p:cNvPr id="19" name="TextBox 18">
            <a:extLst>
              <a:ext uri="{FF2B5EF4-FFF2-40B4-BE49-F238E27FC236}">
                <a16:creationId xmlns:a16="http://schemas.microsoft.com/office/drawing/2014/main" id="{D52C0E82-46B6-1A7B-07BA-5DD711D61E04}"/>
              </a:ext>
            </a:extLst>
          </p:cNvPr>
          <p:cNvSpPr txBox="1"/>
          <p:nvPr/>
        </p:nvSpPr>
        <p:spPr>
          <a:xfrm>
            <a:off x="0" y="2233988"/>
            <a:ext cx="3601039" cy="3970318"/>
          </a:xfrm>
          <a:prstGeom prst="rect">
            <a:avLst/>
          </a:prstGeom>
          <a:noFill/>
        </p:spPr>
        <p:txBody>
          <a:bodyPr wrap="square" rtlCol="0">
            <a:spAutoFit/>
          </a:bodyPr>
          <a:lstStyle/>
          <a:p>
            <a:r>
              <a:rPr lang="en-US" b="1" dirty="0" err="1">
                <a:latin typeface="Bradley Hand ITC" panose="03070402050302030203" pitchFamily="66" charset="0"/>
              </a:rPr>
              <a:t>Taniti</a:t>
            </a:r>
            <a:r>
              <a:rPr lang="en-US" b="1" dirty="0">
                <a:latin typeface="Bradley Hand ITC" panose="03070402050302030203" pitchFamily="66" charset="0"/>
              </a:rPr>
              <a:t> is a small, tropical island in the Pacific. While the island has an area of less than 500 square miles, the terrain is varied and includes both sandy and rocky beaches, a small but safe harbor, lush tropical rainforests, and a mountainous interior that includes a small, active volcano. </a:t>
            </a:r>
            <a:r>
              <a:rPr lang="en-US" b="1" dirty="0" err="1">
                <a:latin typeface="Bradley Hand ITC" panose="03070402050302030203" pitchFamily="66" charset="0"/>
              </a:rPr>
              <a:t>Taniti</a:t>
            </a:r>
            <a:r>
              <a:rPr lang="en-US" b="1" dirty="0">
                <a:latin typeface="Bradley Hand ITC" panose="03070402050302030203" pitchFamily="66" charset="0"/>
              </a:rPr>
              <a:t> has an indigenous population of about 20,000. Until a recent increase in tourism, most the </a:t>
            </a:r>
            <a:r>
              <a:rPr lang="en-US" b="1" dirty="0" err="1">
                <a:latin typeface="Bradley Hand ITC" panose="03070402050302030203" pitchFamily="66" charset="0"/>
              </a:rPr>
              <a:t>Tanitian</a:t>
            </a:r>
            <a:r>
              <a:rPr lang="en-US" b="1" dirty="0">
                <a:latin typeface="Bradley Hand ITC" panose="03070402050302030203" pitchFamily="66" charset="0"/>
              </a:rPr>
              <a:t> economy was dominated by fishing or agriculture</a:t>
            </a:r>
          </a:p>
        </p:txBody>
      </p:sp>
      <p:pic>
        <p:nvPicPr>
          <p:cNvPr id="23" name="Picture 22" descr="A golf course with a flag on the flagpole&#10;&#10;AI-generated content may be incorrect.">
            <a:extLst>
              <a:ext uri="{FF2B5EF4-FFF2-40B4-BE49-F238E27FC236}">
                <a16:creationId xmlns:a16="http://schemas.microsoft.com/office/drawing/2014/main" id="{7A789E6E-F930-A2D4-841E-0979561F0C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0141" y="3303809"/>
            <a:ext cx="2746012" cy="18306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 name="Picture 24" descr="A waterfall in a forest">
            <a:extLst>
              <a:ext uri="{FF2B5EF4-FFF2-40B4-BE49-F238E27FC236}">
                <a16:creationId xmlns:a16="http://schemas.microsoft.com/office/drawing/2014/main" id="{BEF046FA-B8D9-9590-46C1-BEB8E23A8B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3375" y="2496925"/>
            <a:ext cx="4760536" cy="297533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27" name="Picture 26" descr="A person in the water&#10;&#10;AI-generated content may be incorrect.">
            <a:extLst>
              <a:ext uri="{FF2B5EF4-FFF2-40B4-BE49-F238E27FC236}">
                <a16:creationId xmlns:a16="http://schemas.microsoft.com/office/drawing/2014/main" id="{0861F6D6-0721-273A-6A7F-58D0EFA0F7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2963" y="4799589"/>
            <a:ext cx="3628258" cy="241646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064542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888B1-4446-1BB4-A4E0-A736215B215D}"/>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72E4DEB9-DE49-8CD2-1045-CF51AC318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10"/>
            <a:ext cx="12192000" cy="7206626"/>
          </a:xfrm>
          <a:prstGeom prst="rect">
            <a:avLst/>
          </a:prstGeom>
        </p:spPr>
      </p:pic>
      <p:sp>
        <p:nvSpPr>
          <p:cNvPr id="2" name="TextBox 1">
            <a:extLst>
              <a:ext uri="{FF2B5EF4-FFF2-40B4-BE49-F238E27FC236}">
                <a16:creationId xmlns:a16="http://schemas.microsoft.com/office/drawing/2014/main" id="{07E1C008-EDB1-ADC3-7004-1C550C7130BE}"/>
              </a:ext>
            </a:extLst>
          </p:cNvPr>
          <p:cNvSpPr txBox="1"/>
          <p:nvPr/>
        </p:nvSpPr>
        <p:spPr>
          <a:xfrm>
            <a:off x="3652887" y="797912"/>
            <a:ext cx="8322296" cy="2554545"/>
          </a:xfrm>
          <a:prstGeom prst="rect">
            <a:avLst/>
          </a:prstGeom>
          <a:noFill/>
        </p:spPr>
        <p:txBody>
          <a:bodyPr wrap="square" rtlCol="0">
            <a:spAutoFit/>
          </a:bodyPr>
          <a:lstStyle/>
          <a:p>
            <a:pPr algn="ctr"/>
            <a:r>
              <a:rPr lang="en-US" sz="8000" b="1" dirty="0">
                <a:latin typeface="Bradley Hand ITC" panose="03070402050302030203" pitchFamily="66" charset="0"/>
              </a:rPr>
              <a:t>LODGING IN TANITI</a:t>
            </a:r>
          </a:p>
        </p:txBody>
      </p:sp>
      <p:sp>
        <p:nvSpPr>
          <p:cNvPr id="3" name="TextBox 2">
            <a:extLst>
              <a:ext uri="{FF2B5EF4-FFF2-40B4-BE49-F238E27FC236}">
                <a16:creationId xmlns:a16="http://schemas.microsoft.com/office/drawing/2014/main" id="{8D1977AC-6D74-6B92-E30B-6E797F52463B}"/>
              </a:ext>
            </a:extLst>
          </p:cNvPr>
          <p:cNvSpPr txBox="1"/>
          <p:nvPr/>
        </p:nvSpPr>
        <p:spPr>
          <a:xfrm>
            <a:off x="103695" y="2324258"/>
            <a:ext cx="3846137" cy="4524315"/>
          </a:xfrm>
          <a:prstGeom prst="rect">
            <a:avLst/>
          </a:prstGeom>
          <a:noFill/>
        </p:spPr>
        <p:txBody>
          <a:bodyPr wrap="square" rtlCol="0">
            <a:spAutoFit/>
          </a:bodyPr>
          <a:lstStyle/>
          <a:p>
            <a:r>
              <a:rPr lang="en-US" sz="2400" b="1" dirty="0" err="1">
                <a:latin typeface="Bradley Hand ITC" panose="03070402050302030203" pitchFamily="66" charset="0"/>
              </a:rPr>
              <a:t>Taniti</a:t>
            </a:r>
            <a:r>
              <a:rPr lang="en-US" sz="2400" b="1" dirty="0">
                <a:latin typeface="Bradley Hand ITC" panose="03070402050302030203" pitchFamily="66" charset="0"/>
              </a:rPr>
              <a:t> has a wide variety of lodging that ranges from an inexpensive hostel to one large, four-star resort. There are many small, family-owned hotels and a growing number of bed and breakfasts. All types of lodging are strictly regulated and regularly inspected by the </a:t>
            </a:r>
            <a:r>
              <a:rPr lang="en-US" sz="2400" b="1" dirty="0" err="1">
                <a:latin typeface="Bradley Hand ITC" panose="03070402050302030203" pitchFamily="66" charset="0"/>
              </a:rPr>
              <a:t>Tanitian</a:t>
            </a:r>
            <a:r>
              <a:rPr lang="en-US" sz="2400" b="1" dirty="0">
                <a:latin typeface="Bradley Hand ITC" panose="03070402050302030203" pitchFamily="66" charset="0"/>
              </a:rPr>
              <a:t> government.</a:t>
            </a:r>
          </a:p>
        </p:txBody>
      </p:sp>
      <p:sp>
        <p:nvSpPr>
          <p:cNvPr id="4" name="TextBox 3">
            <a:extLst>
              <a:ext uri="{FF2B5EF4-FFF2-40B4-BE49-F238E27FC236}">
                <a16:creationId xmlns:a16="http://schemas.microsoft.com/office/drawing/2014/main" id="{C4543093-3831-5690-2F79-73E40CBE2F5D}"/>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pic>
        <p:nvPicPr>
          <p:cNvPr id="7" name="Picture 6" descr="A pool with umbrellas and chairs on the side">
            <a:extLst>
              <a:ext uri="{FF2B5EF4-FFF2-40B4-BE49-F238E27FC236}">
                <a16:creationId xmlns:a16="http://schemas.microsoft.com/office/drawing/2014/main" id="{B098C03B-080D-3423-4088-A46528519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657" y="4309046"/>
            <a:ext cx="5145724" cy="28944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Picture 8" descr="A pool with a thatched roof and a thatched umbrella">
            <a:extLst>
              <a:ext uri="{FF2B5EF4-FFF2-40B4-BE49-F238E27FC236}">
                <a16:creationId xmlns:a16="http://schemas.microsoft.com/office/drawing/2014/main" id="{610AA38E-37B6-E551-B49B-91477BEB4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035" y="3889694"/>
            <a:ext cx="4312384" cy="2421641"/>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63339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7C1-7A2D-5490-7FAF-CBB8A88C5715}"/>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F6DDDCCD-01F7-EB28-CA0E-FFE1CD461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0"/>
            <a:ext cx="12192000" cy="7206626"/>
          </a:xfrm>
          <a:prstGeom prst="rect">
            <a:avLst/>
          </a:prstGeom>
        </p:spPr>
      </p:pic>
      <p:sp>
        <p:nvSpPr>
          <p:cNvPr id="2" name="TextBox 1">
            <a:extLst>
              <a:ext uri="{FF2B5EF4-FFF2-40B4-BE49-F238E27FC236}">
                <a16:creationId xmlns:a16="http://schemas.microsoft.com/office/drawing/2014/main" id="{C3903BF1-7F8F-3241-03D4-21D1BE8F29E4}"/>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ABE2233C-E7B3-AA4D-D68F-9540AB0BF6C6}"/>
              </a:ext>
            </a:extLst>
          </p:cNvPr>
          <p:cNvSpPr txBox="1"/>
          <p:nvPr/>
        </p:nvSpPr>
        <p:spPr>
          <a:xfrm>
            <a:off x="4364610" y="1025089"/>
            <a:ext cx="8135332" cy="1938992"/>
          </a:xfrm>
          <a:prstGeom prst="rect">
            <a:avLst/>
          </a:prstGeom>
          <a:noFill/>
        </p:spPr>
        <p:txBody>
          <a:bodyPr wrap="square" rtlCol="0">
            <a:spAutoFit/>
          </a:bodyPr>
          <a:lstStyle/>
          <a:p>
            <a:pPr algn="ctr"/>
            <a:r>
              <a:rPr lang="en-US" sz="6000" b="1" dirty="0">
                <a:latin typeface="Bradley Hand ITC" panose="03070402050302030203" pitchFamily="66" charset="0"/>
              </a:rPr>
              <a:t>ATTRACTIONS OF TANITI</a:t>
            </a:r>
          </a:p>
        </p:txBody>
      </p:sp>
      <p:sp>
        <p:nvSpPr>
          <p:cNvPr id="4" name="TextBox 3">
            <a:extLst>
              <a:ext uri="{FF2B5EF4-FFF2-40B4-BE49-F238E27FC236}">
                <a16:creationId xmlns:a16="http://schemas.microsoft.com/office/drawing/2014/main" id="{08177AED-BF61-455B-9A1C-A79805D2C5C9}"/>
              </a:ext>
            </a:extLst>
          </p:cNvPr>
          <p:cNvSpPr txBox="1"/>
          <p:nvPr/>
        </p:nvSpPr>
        <p:spPr>
          <a:xfrm>
            <a:off x="0" y="2130458"/>
            <a:ext cx="5542962" cy="1938992"/>
          </a:xfrm>
          <a:prstGeom prst="rect">
            <a:avLst/>
          </a:prstGeom>
          <a:noFill/>
        </p:spPr>
        <p:txBody>
          <a:bodyPr wrap="square" rtlCol="0">
            <a:spAutoFit/>
          </a:bodyPr>
          <a:lstStyle/>
          <a:p>
            <a:r>
              <a:rPr lang="en-US" sz="2000" b="1" dirty="0">
                <a:latin typeface="Bradley Hand ITC" panose="03070402050302030203" pitchFamily="66" charset="0"/>
              </a:rPr>
              <a:t>Most tourists spend most of their time in </a:t>
            </a:r>
            <a:r>
              <a:rPr lang="en-US" sz="2000" b="1" dirty="0" err="1">
                <a:latin typeface="Bradley Hand ITC" panose="03070402050302030203" pitchFamily="66" charset="0"/>
              </a:rPr>
              <a:t>Taniti</a:t>
            </a:r>
            <a:r>
              <a:rPr lang="en-US" sz="2000" b="1" dirty="0">
                <a:latin typeface="Bradley Hand ITC" panose="03070402050302030203" pitchFamily="66" charset="0"/>
              </a:rPr>
              <a:t> City, which boasts native architecture and nearby white, sandy beaches that encircle Yellow Leaf Bay. Other popular activities include boat or bus tours of the island, hikes in the rainforest, or visits to </a:t>
            </a:r>
            <a:r>
              <a:rPr lang="en-US" sz="2000" b="1" dirty="0" err="1">
                <a:latin typeface="Bradley Hand ITC" panose="03070402050302030203" pitchFamily="66" charset="0"/>
              </a:rPr>
              <a:t>Taniti’s</a:t>
            </a:r>
            <a:r>
              <a:rPr lang="en-US" sz="2000" b="1" dirty="0">
                <a:latin typeface="Bradley Hand ITC" panose="03070402050302030203" pitchFamily="66" charset="0"/>
              </a:rPr>
              <a:t> active volcano.</a:t>
            </a:r>
          </a:p>
        </p:txBody>
      </p:sp>
      <p:pic>
        <p:nvPicPr>
          <p:cNvPr id="8" name="Picture 7" descr="A mountain with smoke coming out of it">
            <a:extLst>
              <a:ext uri="{FF2B5EF4-FFF2-40B4-BE49-F238E27FC236}">
                <a16:creationId xmlns:a16="http://schemas.microsoft.com/office/drawing/2014/main" id="{BCF50301-19FE-7331-17CC-97A026D42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761" y="2900692"/>
            <a:ext cx="5542963" cy="37094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a:extLst>
              <a:ext uri="{FF2B5EF4-FFF2-40B4-BE49-F238E27FC236}">
                <a16:creationId xmlns:a16="http://schemas.microsoft.com/office/drawing/2014/main" id="{3711156B-CF8A-F63D-60E6-6C7B389010DB}"/>
              </a:ext>
            </a:extLst>
          </p:cNvPr>
          <p:cNvSpPr txBox="1"/>
          <p:nvPr/>
        </p:nvSpPr>
        <p:spPr>
          <a:xfrm>
            <a:off x="0" y="4076731"/>
            <a:ext cx="6392944" cy="3139321"/>
          </a:xfrm>
          <a:prstGeom prst="rect">
            <a:avLst/>
          </a:prstGeom>
          <a:noFill/>
        </p:spPr>
        <p:txBody>
          <a:bodyPr wrap="square" rtlCol="0">
            <a:spAutoFit/>
          </a:bodyPr>
          <a:lstStyle/>
          <a:p>
            <a:r>
              <a:rPr lang="en-US" b="1" dirty="0">
                <a:latin typeface="Bradley Hand ITC" panose="03070402050302030203" pitchFamily="66" charset="0"/>
              </a:rPr>
              <a:t>Most people visit </a:t>
            </a:r>
            <a:r>
              <a:rPr lang="en-US" b="1" dirty="0" err="1">
                <a:latin typeface="Bradley Hand ITC" panose="03070402050302030203" pitchFamily="66" charset="0"/>
              </a:rPr>
              <a:t>Taniti</a:t>
            </a:r>
            <a:r>
              <a:rPr lang="en-US" b="1" dirty="0">
                <a:latin typeface="Bradley Hand ITC" panose="03070402050302030203" pitchFamily="66" charset="0"/>
              </a:rPr>
              <a:t> to enjoy the beaches, explore the rainforest, and to visit the volcano. However, there are other things to do, including visiting a local history museum, going on chartered fishing tours, snorkeling, zip-lining in the rainforest, visiting several pubs, including a microbrewery, dancing at a new dance club, seeing a movie, taking helicopter rides, playing at an arcade, visiting art galleries, and bowling. Also, a nine-hole golf course should be operational by next year. Many of these activities are located in </a:t>
            </a:r>
            <a:r>
              <a:rPr lang="en-US" b="1" dirty="0" err="1">
                <a:latin typeface="Bradley Hand ITC" panose="03070402050302030203" pitchFamily="66" charset="0"/>
              </a:rPr>
              <a:t>Merriton</a:t>
            </a:r>
            <a:r>
              <a:rPr lang="en-US" b="1" dirty="0">
                <a:latin typeface="Bradley Hand ITC" panose="03070402050302030203" pitchFamily="66" charset="0"/>
              </a:rPr>
              <a:t> Landing, which is a rapidly developing area on the north side of Yellow Leaf Bay.</a:t>
            </a:r>
          </a:p>
        </p:txBody>
      </p:sp>
    </p:spTree>
    <p:extLst>
      <p:ext uri="{BB962C8B-B14F-4D97-AF65-F5344CB8AC3E}">
        <p14:creationId xmlns:p14="http://schemas.microsoft.com/office/powerpoint/2010/main" val="68940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58B09-75A5-AC03-481D-194B4F003AE8}"/>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26E670F3-489D-CF7D-DC8D-A4F172775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6"/>
            <a:ext cx="12192000" cy="7206626"/>
          </a:xfrm>
          <a:prstGeom prst="rect">
            <a:avLst/>
          </a:prstGeom>
        </p:spPr>
      </p:pic>
      <p:sp>
        <p:nvSpPr>
          <p:cNvPr id="2" name="TextBox 1">
            <a:extLst>
              <a:ext uri="{FF2B5EF4-FFF2-40B4-BE49-F238E27FC236}">
                <a16:creationId xmlns:a16="http://schemas.microsoft.com/office/drawing/2014/main" id="{32468415-C300-752B-0C15-53DBC3113F4E}"/>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DA987FDE-BD76-9454-EC8B-3E9D8BA64CD0}"/>
              </a:ext>
            </a:extLst>
          </p:cNvPr>
          <p:cNvSpPr txBox="1"/>
          <p:nvPr/>
        </p:nvSpPr>
        <p:spPr>
          <a:xfrm>
            <a:off x="5542962" y="1234911"/>
            <a:ext cx="6476214" cy="1754326"/>
          </a:xfrm>
          <a:prstGeom prst="rect">
            <a:avLst/>
          </a:prstGeom>
          <a:noFill/>
        </p:spPr>
        <p:txBody>
          <a:bodyPr wrap="square" rtlCol="0">
            <a:spAutoFit/>
          </a:bodyPr>
          <a:lstStyle/>
          <a:p>
            <a:pPr algn="ctr"/>
            <a:r>
              <a:rPr lang="en-US" sz="5400" b="1" dirty="0">
                <a:latin typeface="Bradley Hand ITC" panose="03070402050302030203" pitchFamily="66" charset="0"/>
              </a:rPr>
              <a:t>TRANSPORTATION IN TANITI</a:t>
            </a:r>
          </a:p>
        </p:txBody>
      </p:sp>
      <p:sp>
        <p:nvSpPr>
          <p:cNvPr id="4" name="TextBox 3">
            <a:extLst>
              <a:ext uri="{FF2B5EF4-FFF2-40B4-BE49-F238E27FC236}">
                <a16:creationId xmlns:a16="http://schemas.microsoft.com/office/drawing/2014/main" id="{E865302B-8F18-D1C8-52C3-2205C76C05E0}"/>
              </a:ext>
            </a:extLst>
          </p:cNvPr>
          <p:cNvSpPr txBox="1"/>
          <p:nvPr/>
        </p:nvSpPr>
        <p:spPr>
          <a:xfrm>
            <a:off x="75414" y="2250574"/>
            <a:ext cx="6165130" cy="5016758"/>
          </a:xfrm>
          <a:prstGeom prst="rect">
            <a:avLst/>
          </a:prstGeom>
          <a:noFill/>
        </p:spPr>
        <p:txBody>
          <a:bodyPr wrap="square" rtlCol="0">
            <a:spAutoFit/>
          </a:bodyPr>
          <a:lstStyle/>
          <a:p>
            <a:r>
              <a:rPr lang="en-US" dirty="0"/>
              <a:t>	</a:t>
            </a:r>
            <a:r>
              <a:rPr lang="en-US" sz="2000" b="1" dirty="0">
                <a:latin typeface="Bradley Hand ITC" panose="03070402050302030203" pitchFamily="66" charset="0"/>
              </a:rPr>
              <a:t>Almost all visitors arrive to </a:t>
            </a:r>
            <a:r>
              <a:rPr lang="en-US" sz="2000" b="1" dirty="0" err="1">
                <a:latin typeface="Bradley Hand ITC" panose="03070402050302030203" pitchFamily="66" charset="0"/>
              </a:rPr>
              <a:t>Taniti</a:t>
            </a:r>
            <a:r>
              <a:rPr lang="en-US" sz="2000" b="1" dirty="0">
                <a:latin typeface="Bradley Hand ITC" panose="03070402050302030203" pitchFamily="66" charset="0"/>
              </a:rPr>
              <a:t> by air, though some arrive on a small cruise ship that docks in Yellow Leaf Bay for one night per week. </a:t>
            </a:r>
            <a:r>
              <a:rPr lang="en-US" sz="2000" b="1" dirty="0" err="1">
                <a:latin typeface="Bradley Hand ITC" panose="03070402050302030203" pitchFamily="66" charset="0"/>
              </a:rPr>
              <a:t>Taniti</a:t>
            </a:r>
            <a:r>
              <a:rPr lang="en-US" sz="2000" b="1" dirty="0">
                <a:latin typeface="Bradley Hand ITC" panose="03070402050302030203" pitchFamily="66" charset="0"/>
              </a:rPr>
              <a:t> is served by a small airport that can accommodate small jets and propeller planes. </a:t>
            </a:r>
            <a:r>
              <a:rPr lang="en-US" sz="2000" b="1" dirty="0" err="1">
                <a:latin typeface="Bradley Hand ITC" panose="03070402050302030203" pitchFamily="66" charset="0"/>
              </a:rPr>
              <a:t>Taniti</a:t>
            </a:r>
            <a:r>
              <a:rPr lang="en-US" sz="2000" b="1" dirty="0">
                <a:latin typeface="Bradley Hand ITC" panose="03070402050302030203" pitchFamily="66" charset="0"/>
              </a:rPr>
              <a:t> is in the process of expanding the airport so larger jets will be able to land on the island within the next few years. </a:t>
            </a:r>
          </a:p>
          <a:p>
            <a:r>
              <a:rPr lang="en-US" sz="2000" b="1" dirty="0">
                <a:latin typeface="Bradley Hand ITC" panose="03070402050302030203" pitchFamily="66" charset="0"/>
              </a:rPr>
              <a:t>	Public buses serve </a:t>
            </a:r>
            <a:r>
              <a:rPr lang="en-US" sz="2000" b="1" dirty="0" err="1">
                <a:latin typeface="Bradley Hand ITC" panose="03070402050302030203" pitchFamily="66" charset="0"/>
              </a:rPr>
              <a:t>Taniti</a:t>
            </a:r>
            <a:r>
              <a:rPr lang="en-US" sz="2000" b="1" dirty="0">
                <a:latin typeface="Bradley Hand ITC" panose="03070402050302030203" pitchFamily="66" charset="0"/>
              </a:rPr>
              <a:t> City and run from 5 a.m. to 11 p.m. every day. Private buses serve the rest of the island. Taxis are available in </a:t>
            </a:r>
            <a:r>
              <a:rPr lang="en-US" sz="2000" b="1" dirty="0" err="1">
                <a:latin typeface="Bradley Hand ITC" panose="03070402050302030203" pitchFamily="66" charset="0"/>
              </a:rPr>
              <a:t>Taniti</a:t>
            </a:r>
            <a:r>
              <a:rPr lang="en-US" sz="2000" b="1" dirty="0">
                <a:latin typeface="Bradley Hand ITC" panose="03070402050302030203" pitchFamily="66" charset="0"/>
              </a:rPr>
              <a:t> City, and rental cars can be rented from a local rental agency near the airport. Bikes and helmets are available to rent from several vendors (helmets are required by law). </a:t>
            </a:r>
            <a:r>
              <a:rPr lang="en-US" sz="2000" b="1" dirty="0" err="1">
                <a:latin typeface="Bradley Hand ITC" panose="03070402050302030203" pitchFamily="66" charset="0"/>
              </a:rPr>
              <a:t>Taniti</a:t>
            </a:r>
            <a:r>
              <a:rPr lang="en-US" sz="2000" b="1" dirty="0">
                <a:latin typeface="Bradley Hand ITC" panose="03070402050302030203" pitchFamily="66" charset="0"/>
              </a:rPr>
              <a:t> City is fairly flat and very walkable. Many tourists stay in the area surrounding </a:t>
            </a:r>
            <a:r>
              <a:rPr lang="en-US" sz="2000" b="1" dirty="0" err="1">
                <a:latin typeface="Bradley Hand ITC" panose="03070402050302030203" pitchFamily="66" charset="0"/>
              </a:rPr>
              <a:t>Merriton</a:t>
            </a:r>
            <a:r>
              <a:rPr lang="en-US" sz="2000" b="1" dirty="0">
                <a:latin typeface="Bradley Hand ITC" panose="03070402050302030203" pitchFamily="66" charset="0"/>
              </a:rPr>
              <a:t> Landing: this area is easy to explore on foot.</a:t>
            </a:r>
          </a:p>
        </p:txBody>
      </p:sp>
      <p:pic>
        <p:nvPicPr>
          <p:cNvPr id="7" name="Picture 6" descr="A cruise ship in the water">
            <a:extLst>
              <a:ext uri="{FF2B5EF4-FFF2-40B4-BE49-F238E27FC236}">
                <a16:creationId xmlns:a16="http://schemas.microsoft.com/office/drawing/2014/main" id="{82907C6D-E1F7-0D1B-A71E-3E5D8D125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554" y="2785470"/>
            <a:ext cx="3866283" cy="257752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Picture 8" descr="A close up of a plane">
            <a:extLst>
              <a:ext uri="{FF2B5EF4-FFF2-40B4-BE49-F238E27FC236}">
                <a16:creationId xmlns:a16="http://schemas.microsoft.com/office/drawing/2014/main" id="{7B514B93-9D42-CA6A-DF79-48C9CC8DD4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785" y="4899688"/>
            <a:ext cx="4015819" cy="231636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8182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ED136-1D47-C677-110A-26E862DCB4BF}"/>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7EA429B3-0614-B085-A0AE-1325DB6F0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10"/>
            <a:ext cx="12192000" cy="7206626"/>
          </a:xfrm>
          <a:prstGeom prst="rect">
            <a:avLst/>
          </a:prstGeom>
        </p:spPr>
      </p:pic>
      <p:sp>
        <p:nvSpPr>
          <p:cNvPr id="2" name="TextBox 1">
            <a:extLst>
              <a:ext uri="{FF2B5EF4-FFF2-40B4-BE49-F238E27FC236}">
                <a16:creationId xmlns:a16="http://schemas.microsoft.com/office/drawing/2014/main" id="{3420A79B-7108-ACD7-5519-6F1AEC0EA5C7}"/>
              </a:ext>
            </a:extLst>
          </p:cNvPr>
          <p:cNvSpPr txBox="1"/>
          <p:nvPr/>
        </p:nvSpPr>
        <p:spPr>
          <a:xfrm>
            <a:off x="216817" y="9426"/>
            <a:ext cx="5326145" cy="1015663"/>
          </a:xfrm>
          <a:prstGeom prst="rect">
            <a:avLst/>
          </a:prstGeom>
          <a:noFill/>
        </p:spPr>
        <p:txBody>
          <a:bodyPr wrap="square" rtlCol="0">
            <a:spAutoFit/>
          </a:bodyPr>
          <a:lstStyle/>
          <a:p>
            <a:r>
              <a:rPr lang="en-US" sz="6000" b="1" dirty="0">
                <a:latin typeface="Bradley Hand ITC" panose="03070402050302030203" pitchFamily="66" charset="0"/>
                <a:hlinkClick r:id="rId3" action="ppaction://hlinksldjump">
                  <a:extLst>
                    <a:ext uri="{A12FA001-AC4F-418D-AE19-62706E023703}">
                      <ahyp:hlinkClr xmlns:ahyp="http://schemas.microsoft.com/office/drawing/2018/hyperlinkcolor" val="tx"/>
                    </a:ext>
                  </a:extLst>
                </a:hlinkClick>
              </a:rPr>
              <a:t>VISIT TANITI</a:t>
            </a:r>
            <a:endParaRPr lang="en-US" sz="6000" b="1" dirty="0">
              <a:latin typeface="Bradley Hand ITC" panose="03070402050302030203" pitchFamily="66" charset="0"/>
            </a:endParaRPr>
          </a:p>
        </p:txBody>
      </p:sp>
      <p:sp>
        <p:nvSpPr>
          <p:cNvPr id="3" name="TextBox 2">
            <a:extLst>
              <a:ext uri="{FF2B5EF4-FFF2-40B4-BE49-F238E27FC236}">
                <a16:creationId xmlns:a16="http://schemas.microsoft.com/office/drawing/2014/main" id="{5EB12D26-DFE9-EF4D-4009-58E76C4076A5}"/>
              </a:ext>
            </a:extLst>
          </p:cNvPr>
          <p:cNvSpPr txBox="1"/>
          <p:nvPr/>
        </p:nvSpPr>
        <p:spPr>
          <a:xfrm>
            <a:off x="5542962" y="1025089"/>
            <a:ext cx="6096000" cy="2985433"/>
          </a:xfrm>
          <a:prstGeom prst="rect">
            <a:avLst/>
          </a:prstGeom>
          <a:noFill/>
        </p:spPr>
        <p:txBody>
          <a:bodyPr wrap="square" rtlCol="0">
            <a:spAutoFit/>
          </a:bodyPr>
          <a:lstStyle/>
          <a:p>
            <a:pPr algn="ctr"/>
            <a:r>
              <a:rPr lang="en-US" sz="7200" b="1" dirty="0">
                <a:latin typeface="Bradley Hand ITC" panose="03070402050302030203" pitchFamily="66" charset="0"/>
              </a:rPr>
              <a:t>SERVICES IN TANITI</a:t>
            </a:r>
          </a:p>
          <a:p>
            <a:pPr algn="ctr"/>
            <a:endParaRPr lang="en-US" sz="4400" b="1" dirty="0">
              <a:latin typeface="Bradley Hand ITC" panose="03070402050302030203" pitchFamily="66" charset="0"/>
            </a:endParaRPr>
          </a:p>
        </p:txBody>
      </p:sp>
      <p:sp>
        <p:nvSpPr>
          <p:cNvPr id="4" name="TextBox 3">
            <a:extLst>
              <a:ext uri="{FF2B5EF4-FFF2-40B4-BE49-F238E27FC236}">
                <a16:creationId xmlns:a16="http://schemas.microsoft.com/office/drawing/2014/main" id="{BD1FD385-1E56-D966-B55B-ECA41E981AA5}"/>
              </a:ext>
            </a:extLst>
          </p:cNvPr>
          <p:cNvSpPr txBox="1"/>
          <p:nvPr/>
        </p:nvSpPr>
        <p:spPr>
          <a:xfrm>
            <a:off x="144545" y="2169042"/>
            <a:ext cx="3261674" cy="4893647"/>
          </a:xfrm>
          <a:prstGeom prst="rect">
            <a:avLst/>
          </a:prstGeom>
          <a:noFill/>
        </p:spPr>
        <p:txBody>
          <a:bodyPr wrap="square" rtlCol="0">
            <a:spAutoFit/>
          </a:bodyPr>
          <a:lstStyle/>
          <a:p>
            <a:r>
              <a:rPr lang="en-US" sz="2400" b="1" dirty="0">
                <a:latin typeface="Bradley Hand ITC" panose="03070402050302030203" pitchFamily="66" charset="0"/>
              </a:rPr>
              <a:t>	</a:t>
            </a:r>
            <a:r>
              <a:rPr lang="en-US" sz="2400" b="1" dirty="0" err="1">
                <a:latin typeface="Bradley Hand ITC" panose="03070402050302030203" pitchFamily="66" charset="0"/>
              </a:rPr>
              <a:t>Taniti</a:t>
            </a:r>
            <a:r>
              <a:rPr lang="en-US" sz="2400" b="1" dirty="0">
                <a:latin typeface="Bradley Hand ITC" panose="03070402050302030203" pitchFamily="66" charset="0"/>
              </a:rPr>
              <a:t> currently has 10 restaurants: five serve mostly local fish and rice, three serve American-style meals, and two serve Pan-Asian cuisine.</a:t>
            </a:r>
          </a:p>
          <a:p>
            <a:r>
              <a:rPr lang="en-US" sz="2400" b="1" dirty="0">
                <a:latin typeface="Bradley Hand ITC" panose="03070402050302030203" pitchFamily="66" charset="0"/>
              </a:rPr>
              <a:t>	</a:t>
            </a:r>
            <a:r>
              <a:rPr lang="en-US" sz="2400" b="1" dirty="0" err="1">
                <a:latin typeface="Bradley Hand ITC" panose="03070402050302030203" pitchFamily="66" charset="0"/>
              </a:rPr>
              <a:t>Taniti</a:t>
            </a:r>
            <a:r>
              <a:rPr lang="en-US" sz="2400" b="1" dirty="0">
                <a:latin typeface="Bradley Hand ITC" panose="03070402050302030203" pitchFamily="66" charset="0"/>
              </a:rPr>
              <a:t> has two supermarkets, two smaller grocery stores, and one convenience store that is open 24 hours a day. </a:t>
            </a:r>
          </a:p>
        </p:txBody>
      </p:sp>
      <p:pic>
        <p:nvPicPr>
          <p:cNvPr id="7" name="Picture 6" descr="A table with food and drinks on it&#10;&#10;AI-generated content may be incorrect.">
            <a:extLst>
              <a:ext uri="{FF2B5EF4-FFF2-40B4-BE49-F238E27FC236}">
                <a16:creationId xmlns:a16="http://schemas.microsoft.com/office/drawing/2014/main" id="{642E3DC9-68CD-496B-B92E-44691C497F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88" y="2875687"/>
            <a:ext cx="3764548" cy="2150498"/>
          </a:xfrm>
          <a:prstGeom prst="ellipse">
            <a:avLst/>
          </a:prstGeom>
          <a:ln>
            <a:noFill/>
          </a:ln>
          <a:effectLst>
            <a:softEdge rad="112500"/>
          </a:effectLst>
        </p:spPr>
      </p:pic>
      <p:pic>
        <p:nvPicPr>
          <p:cNvPr id="9" name="Picture 8" descr="A group of people on a beach">
            <a:extLst>
              <a:ext uri="{FF2B5EF4-FFF2-40B4-BE49-F238E27FC236}">
                <a16:creationId xmlns:a16="http://schemas.microsoft.com/office/drawing/2014/main" id="{948A6866-2F59-2546-2153-8964AA79F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5236" y="3157980"/>
            <a:ext cx="3487240" cy="2322970"/>
          </a:xfrm>
          <a:prstGeom prst="ellipse">
            <a:avLst/>
          </a:prstGeom>
          <a:ln>
            <a:noFill/>
          </a:ln>
          <a:effectLst>
            <a:softEdge rad="112500"/>
          </a:effectLst>
        </p:spPr>
      </p:pic>
      <p:pic>
        <p:nvPicPr>
          <p:cNvPr id="11" name="Picture 10" descr="A person standing on a boat in the water">
            <a:extLst>
              <a:ext uri="{FF2B5EF4-FFF2-40B4-BE49-F238E27FC236}">
                <a16:creationId xmlns:a16="http://schemas.microsoft.com/office/drawing/2014/main" id="{5AF84939-BCE7-A52B-709F-6CCA88E0E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2119" y="4547001"/>
            <a:ext cx="3638248" cy="2612075"/>
          </a:xfrm>
          <a:prstGeom prst="ellipse">
            <a:avLst/>
          </a:prstGeom>
          <a:ln>
            <a:noFill/>
          </a:ln>
          <a:effectLst>
            <a:softEdge rad="112500"/>
          </a:effectLst>
        </p:spPr>
      </p:pic>
    </p:spTree>
    <p:extLst>
      <p:ext uri="{BB962C8B-B14F-4D97-AF65-F5344CB8AC3E}">
        <p14:creationId xmlns:p14="http://schemas.microsoft.com/office/powerpoint/2010/main" val="280820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632D1-17F3-C082-9546-B58E0F5683A1}"/>
            </a:ext>
          </a:extLst>
        </p:cNvPr>
        <p:cNvGrpSpPr/>
        <p:nvPr/>
      </p:nvGrpSpPr>
      <p:grpSpPr>
        <a:xfrm>
          <a:off x="0" y="0"/>
          <a:ext cx="0" cy="0"/>
          <a:chOff x="0" y="0"/>
          <a:chExt cx="0" cy="0"/>
        </a:xfrm>
      </p:grpSpPr>
      <p:pic>
        <p:nvPicPr>
          <p:cNvPr id="5" name="Picture 4" descr="A beach with clear blue water and trees">
            <a:extLst>
              <a:ext uri="{FF2B5EF4-FFF2-40B4-BE49-F238E27FC236}">
                <a16:creationId xmlns:a16="http://schemas.microsoft.com/office/drawing/2014/main" id="{B1648FBE-5D46-A9B3-9098-04F0D4F42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10"/>
            <a:ext cx="12192000" cy="7206626"/>
          </a:xfrm>
          <a:prstGeom prst="rect">
            <a:avLst/>
          </a:prstGeom>
        </p:spPr>
      </p:pic>
      <p:sp>
        <p:nvSpPr>
          <p:cNvPr id="2" name="TextBox 1">
            <a:extLst>
              <a:ext uri="{FF2B5EF4-FFF2-40B4-BE49-F238E27FC236}">
                <a16:creationId xmlns:a16="http://schemas.microsoft.com/office/drawing/2014/main" id="{2C8B2972-7DB1-F714-72E5-CE6DC81AEAD3}"/>
              </a:ext>
            </a:extLst>
          </p:cNvPr>
          <p:cNvSpPr txBox="1"/>
          <p:nvPr/>
        </p:nvSpPr>
        <p:spPr>
          <a:xfrm>
            <a:off x="754144" y="182915"/>
            <a:ext cx="9247695" cy="7109639"/>
          </a:xfrm>
          <a:prstGeom prst="rect">
            <a:avLst/>
          </a:prstGeom>
          <a:noFill/>
        </p:spPr>
        <p:txBody>
          <a:bodyPr wrap="square" rtlCol="0">
            <a:spAutoFit/>
          </a:bodyPr>
          <a:lstStyle/>
          <a:p>
            <a:r>
              <a:rPr lang="en-US" sz="2400" b="1" dirty="0"/>
              <a:t>Frequently Requested Information:</a:t>
            </a:r>
            <a:endParaRPr lang="en-US" sz="2400" dirty="0"/>
          </a:p>
          <a:p>
            <a:pPr marL="285750" indent="-285750">
              <a:buFont typeface="Arial" panose="020B0604020202020204" pitchFamily="34" charset="0"/>
              <a:buChar char="•"/>
            </a:pPr>
            <a:r>
              <a:rPr lang="en-US" sz="2400" dirty="0"/>
              <a:t>Power outlets are 120 volts (the same as in the United States). </a:t>
            </a:r>
          </a:p>
          <a:p>
            <a:pPr marL="285750" indent="-285750">
              <a:buFont typeface="Arial" panose="020B0604020202020204" pitchFamily="34" charset="0"/>
              <a:buChar char="•"/>
            </a:pPr>
            <a:r>
              <a:rPr lang="en-US" sz="2400" dirty="0"/>
              <a:t>Alcohol is not allowed to be served or sold between the hours of midnight and 9:00 a.m.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drinking age on </a:t>
            </a:r>
            <a:r>
              <a:rPr lang="en-US" sz="2400" dirty="0" err="1"/>
              <a:t>Taniti</a:t>
            </a:r>
            <a:r>
              <a:rPr lang="en-US" sz="2400" dirty="0"/>
              <a:t> is 18 and the drinking age is not strictly enforced.</a:t>
            </a:r>
          </a:p>
          <a:p>
            <a:pPr marL="285750" indent="-285750">
              <a:buFont typeface="Arial" panose="020B0604020202020204" pitchFamily="34" charset="0"/>
              <a:buChar char="•"/>
            </a:pPr>
            <a:r>
              <a:rPr lang="en-US" sz="2400" dirty="0"/>
              <a:t>Many younger </a:t>
            </a:r>
            <a:r>
              <a:rPr lang="en-US" sz="2400" dirty="0" err="1"/>
              <a:t>Tanitians</a:t>
            </a:r>
            <a:r>
              <a:rPr lang="en-US" sz="2400" dirty="0"/>
              <a:t> speak fluent English. Very little English is spoken in rural areas, especially by the older residents.</a:t>
            </a:r>
          </a:p>
          <a:p>
            <a:pPr marL="285750" indent="-285750">
              <a:buFont typeface="Arial" panose="020B0604020202020204" pitchFamily="34" charset="0"/>
              <a:buChar char="•"/>
            </a:pPr>
            <a:r>
              <a:rPr lang="en-US" sz="2400" dirty="0"/>
              <a:t>There is one hospital and several clinics. The hospital has many multilingual employees.</a:t>
            </a:r>
          </a:p>
          <a:p>
            <a:pPr marL="285750" indent="-285750">
              <a:buFont typeface="Arial" panose="020B0604020202020204" pitchFamily="34" charset="0"/>
              <a:buChar char="•"/>
            </a:pPr>
            <a:r>
              <a:rPr lang="en-US" sz="2400" dirty="0"/>
              <a:t>Violent crime is very rare on </a:t>
            </a:r>
            <a:r>
              <a:rPr lang="en-US" sz="2400" dirty="0" err="1"/>
              <a:t>Taniti</a:t>
            </a:r>
            <a:r>
              <a:rPr lang="en-US" sz="2400" dirty="0"/>
              <a:t>, but as tourism increases, there are more reports of pickpocketing and other petty crimes. </a:t>
            </a:r>
          </a:p>
          <a:p>
            <a:pPr marL="285750" indent="-285750">
              <a:buFont typeface="Arial" panose="020B0604020202020204" pitchFamily="34" charset="0"/>
              <a:buChar char="•"/>
            </a:pPr>
            <a:r>
              <a:rPr lang="en-US" sz="2400" dirty="0" err="1"/>
              <a:t>Taniti</a:t>
            </a:r>
            <a:r>
              <a:rPr lang="en-US" sz="2400" dirty="0"/>
              <a:t> enjoys a large number of national holidays, and many tourist attractions and restaurants will be closed on holidays, so visitors should plan accordingly.</a:t>
            </a:r>
          </a:p>
          <a:p>
            <a:pPr marL="285750" indent="-285750">
              <a:buFont typeface="Arial" panose="020B0604020202020204" pitchFamily="34" charset="0"/>
              <a:buChar char="•"/>
            </a:pPr>
            <a:r>
              <a:rPr lang="en-US" sz="2400" dirty="0" err="1"/>
              <a:t>Taniti</a:t>
            </a:r>
            <a:r>
              <a:rPr lang="en-US" sz="2400" dirty="0"/>
              <a:t> uses the U.S. dollar as its currency, but many businesses will also accept euros and yen. Several banks facilitate currency exchange, and many businesses accept major credit cards.</a:t>
            </a:r>
          </a:p>
        </p:txBody>
      </p:sp>
    </p:spTree>
    <p:extLst>
      <p:ext uri="{BB962C8B-B14F-4D97-AF65-F5344CB8AC3E}">
        <p14:creationId xmlns:p14="http://schemas.microsoft.com/office/powerpoint/2010/main" val="4028023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TotalTime>
  <Words>786</Words>
  <Application>Microsoft Office PowerPoint</Application>
  <PresentationFormat>Widescreen</PresentationFormat>
  <Paragraphs>71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Bradley Hand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Christian Herring</dc:creator>
  <cp:lastModifiedBy>Christian Herring</cp:lastModifiedBy>
  <cp:revision>2</cp:revision>
  <dcterms:created xsi:type="dcterms:W3CDTF">2025-11-17T16:30:31Z</dcterms:created>
  <dcterms:modified xsi:type="dcterms:W3CDTF">2025-11-25T19:04:00Z</dcterms:modified>
</cp:coreProperties>
</file>